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Poppins" charset="1" panose="00000500000000000000"/>
      <p:regular r:id="rId35"/>
    </p:embeddedFont>
    <p:embeddedFont>
      <p:font typeface="Poppins Bold" charset="1" panose="00000800000000000000"/>
      <p:regular r:id="rId36"/>
    </p:embeddedFont>
    <p:embeddedFont>
      <p:font typeface="Poppins Medium" charset="1" panose="00000600000000000000"/>
      <p:regular r:id="rId37"/>
    </p:embeddedFont>
    <p:embeddedFont>
      <p:font typeface="Arimo Bold" charset="1" panose="020B0704020202020204"/>
      <p:regular r:id="rId38"/>
    </p:embeddedFont>
    <p:embeddedFont>
      <p:font typeface="Arimo" charset="1" panose="020B0604020202020204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893675"/>
            <a:ext cx="18589456" cy="3476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2"/>
              </a:lnSpc>
            </a:pPr>
            <a:r>
              <a:rPr lang="en-US" sz="9744">
                <a:solidFill>
                  <a:srgbClr val="41B8D5"/>
                </a:solidFill>
                <a:latin typeface="Poppins"/>
                <a:ea typeface="Poppins"/>
                <a:cs typeface="Poppins"/>
                <a:sym typeface="Poppins"/>
              </a:rPr>
              <a:t>Data and Business Analytics</a:t>
            </a:r>
            <a:r>
              <a:rPr lang="en-US" sz="97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ctr">
              <a:lnSpc>
                <a:spcPts val="13642"/>
              </a:lnSpc>
              <a:spcBef>
                <a:spcPct val="0"/>
              </a:spcBef>
            </a:pPr>
            <a:r>
              <a:rPr lang="en-US" sz="9744">
                <a:solidFill>
                  <a:srgbClr val="99ACFF"/>
                </a:solidFill>
                <a:latin typeface="Poppins"/>
                <a:ea typeface="Poppins"/>
                <a:cs typeface="Poppins"/>
                <a:sym typeface="Poppins"/>
              </a:rPr>
              <a:t>for BaSalam e-commerce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8496053" y="192064"/>
            <a:ext cx="1295895" cy="19428367"/>
            <a:chOff x="0" y="0"/>
            <a:chExt cx="341306" cy="51169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1306" cy="5116936"/>
            </a:xfrm>
            <a:custGeom>
              <a:avLst/>
              <a:gdLst/>
              <a:ahLst/>
              <a:cxnLst/>
              <a:rect r="r" b="b" t="t" l="l"/>
              <a:pathLst>
                <a:path h="5116936" w="341306">
                  <a:moveTo>
                    <a:pt x="0" y="0"/>
                  </a:moveTo>
                  <a:lnTo>
                    <a:pt x="341306" y="0"/>
                  </a:lnTo>
                  <a:lnTo>
                    <a:pt x="341306" y="5116936"/>
                  </a:lnTo>
                  <a:lnTo>
                    <a:pt x="0" y="5116936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41306" cy="5183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5581207" y="9458325"/>
            <a:ext cx="1678093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4698" y="2624436"/>
            <a:ext cx="15108220" cy="7308601"/>
          </a:xfrm>
          <a:custGeom>
            <a:avLst/>
            <a:gdLst/>
            <a:ahLst/>
            <a:cxnLst/>
            <a:rect r="r" b="b" t="t" l="l"/>
            <a:pathLst>
              <a:path h="7308601" w="15108220">
                <a:moveTo>
                  <a:pt x="0" y="0"/>
                </a:moveTo>
                <a:lnTo>
                  <a:pt x="15108220" y="0"/>
                </a:lnTo>
                <a:lnTo>
                  <a:pt x="15108220" y="7308601"/>
                </a:lnTo>
                <a:lnTo>
                  <a:pt x="0" y="73086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530945" y="344169"/>
            <a:ext cx="10014114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SCORE VS SALES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8316" y="1394954"/>
            <a:ext cx="16080984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Higher weekly sales correlate with better performance scores.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889868" y="2500868"/>
            <a:ext cx="14508264" cy="7199093"/>
          </a:xfrm>
          <a:custGeom>
            <a:avLst/>
            <a:gdLst/>
            <a:ahLst/>
            <a:cxnLst/>
            <a:rect r="r" b="b" t="t" l="l"/>
            <a:pathLst>
              <a:path h="7199093" w="14508264">
                <a:moveTo>
                  <a:pt x="0" y="0"/>
                </a:moveTo>
                <a:lnTo>
                  <a:pt x="14508264" y="0"/>
                </a:lnTo>
                <a:lnTo>
                  <a:pt x="14508264" y="7199093"/>
                </a:lnTo>
                <a:lnTo>
                  <a:pt x="0" y="7199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0665" y="344169"/>
            <a:ext cx="10014114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SCORE VS RATING AVERAGE 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8316" y="1394954"/>
            <a:ext cx="16080984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Better ratings strongly lead to higher scores.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53070" y="344169"/>
            <a:ext cx="10014114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MEDIA VS HIGH SCORE ANALYSIS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8316" y="1394954"/>
            <a:ext cx="16080984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Having a picture and a video for the product achieves the highest scores</a:t>
            </a:r>
          </a:p>
        </p:txBody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356039" y="2538379"/>
          <a:ext cx="13575922" cy="6260594"/>
        </p:xfrm>
        <a:graphic>
          <a:graphicData uri="http://schemas.openxmlformats.org/drawingml/2006/table">
            <a:tbl>
              <a:tblPr/>
              <a:tblGrid>
                <a:gridCol w="2467143"/>
                <a:gridCol w="2890840"/>
                <a:gridCol w="5087811"/>
                <a:gridCol w="3130126"/>
              </a:tblGrid>
              <a:tr h="169297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ha</a:t>
                      </a:r>
                      <a:r>
                        <a:rPr lang="en-US" b="true" sz="2899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s_photo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b="tru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has_video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b="true" sz="2899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average_product_score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b="true" sz="2899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product_count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1394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</a:t>
                      </a: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8.22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5</a:t>
                      </a: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171617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13.88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11703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68.5869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2134613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13948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89.282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150089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145444">
            <a:off x="14666529" y="745467"/>
            <a:ext cx="1703936" cy="2624982"/>
          </a:xfrm>
          <a:custGeom>
            <a:avLst/>
            <a:gdLst/>
            <a:ahLst/>
            <a:cxnLst/>
            <a:rect r="r" b="b" t="t" l="l"/>
            <a:pathLst>
              <a:path h="2624982" w="1703936">
                <a:moveTo>
                  <a:pt x="0" y="0"/>
                </a:moveTo>
                <a:lnTo>
                  <a:pt x="1703936" y="0"/>
                </a:lnTo>
                <a:lnTo>
                  <a:pt x="1703936" y="2624982"/>
                </a:lnTo>
                <a:lnTo>
                  <a:pt x="0" y="26249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87595" y="1165781"/>
            <a:ext cx="12469732" cy="89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b="true" sz="49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HOW TO HAVE A GOOD PRODUCT?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500713"/>
            <a:ext cx="17259300" cy="360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Select products from categories that consistently have high performance scores.</a:t>
            </a:r>
          </a:p>
          <a:p>
            <a:pPr algn="l" marL="626106" indent="-313053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Apply moderate (not excessive) discounts to attract buyers without devaluing the product.</a:t>
            </a:r>
          </a:p>
          <a:p>
            <a:pPr algn="l" marL="626106" indent="-313053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Offer variations (such as different sizes, colors, or styles) to appeal to a broader audience.</a:t>
            </a:r>
          </a:p>
          <a:p>
            <a:pPr algn="l" marL="626106" indent="-313053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Prioritize maintaining high customer ratings by ensuring quality and excellent service.</a:t>
            </a:r>
          </a:p>
          <a:p>
            <a:pPr algn="l" marL="626106" indent="-313053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Provide high-quality images and videos to showcase the product effectively.</a:t>
            </a:r>
          </a:p>
          <a:p>
            <a:pPr algn="l">
              <a:lnSpc>
                <a:spcPts val="405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86692" y="4634121"/>
            <a:ext cx="4133908" cy="1643529"/>
            <a:chOff x="0" y="0"/>
            <a:chExt cx="1088766" cy="4328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8766" cy="432864"/>
            </a:xfrm>
            <a:custGeom>
              <a:avLst/>
              <a:gdLst/>
              <a:ahLst/>
              <a:cxnLst/>
              <a:rect r="r" b="b" t="t" l="l"/>
              <a:pathLst>
                <a:path h="432864" w="1088766">
                  <a:moveTo>
                    <a:pt x="41201" y="0"/>
                  </a:moveTo>
                  <a:lnTo>
                    <a:pt x="1047565" y="0"/>
                  </a:lnTo>
                  <a:cubicBezTo>
                    <a:pt x="1058492" y="0"/>
                    <a:pt x="1068971" y="4341"/>
                    <a:pt x="1076698" y="12068"/>
                  </a:cubicBezTo>
                  <a:cubicBezTo>
                    <a:pt x="1084425" y="19794"/>
                    <a:pt x="1088766" y="30274"/>
                    <a:pt x="1088766" y="41201"/>
                  </a:cubicBezTo>
                  <a:lnTo>
                    <a:pt x="1088766" y="391662"/>
                  </a:lnTo>
                  <a:cubicBezTo>
                    <a:pt x="1088766" y="414417"/>
                    <a:pt x="1070319" y="432864"/>
                    <a:pt x="1047565" y="432864"/>
                  </a:cubicBezTo>
                  <a:lnTo>
                    <a:pt x="41201" y="432864"/>
                  </a:lnTo>
                  <a:cubicBezTo>
                    <a:pt x="30274" y="432864"/>
                    <a:pt x="19794" y="428523"/>
                    <a:pt x="12068" y="420796"/>
                  </a:cubicBezTo>
                  <a:cubicBezTo>
                    <a:pt x="4341" y="413069"/>
                    <a:pt x="0" y="402590"/>
                    <a:pt x="0" y="391662"/>
                  </a:cubicBezTo>
                  <a:lnTo>
                    <a:pt x="0" y="41201"/>
                  </a:lnTo>
                  <a:cubicBezTo>
                    <a:pt x="0" y="30274"/>
                    <a:pt x="4341" y="19794"/>
                    <a:pt x="12068" y="12068"/>
                  </a:cubicBezTo>
                  <a:cubicBezTo>
                    <a:pt x="19794" y="4341"/>
                    <a:pt x="30274" y="0"/>
                    <a:pt x="412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1088766" cy="499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84360" y="4634121"/>
            <a:ext cx="4133908" cy="1643529"/>
            <a:chOff x="0" y="0"/>
            <a:chExt cx="1088766" cy="43286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88766" cy="432864"/>
            </a:xfrm>
            <a:custGeom>
              <a:avLst/>
              <a:gdLst/>
              <a:ahLst/>
              <a:cxnLst/>
              <a:rect r="r" b="b" t="t" l="l"/>
              <a:pathLst>
                <a:path h="432864" w="1088766">
                  <a:moveTo>
                    <a:pt x="41201" y="0"/>
                  </a:moveTo>
                  <a:lnTo>
                    <a:pt x="1047565" y="0"/>
                  </a:lnTo>
                  <a:cubicBezTo>
                    <a:pt x="1058492" y="0"/>
                    <a:pt x="1068971" y="4341"/>
                    <a:pt x="1076698" y="12068"/>
                  </a:cubicBezTo>
                  <a:cubicBezTo>
                    <a:pt x="1084425" y="19794"/>
                    <a:pt x="1088766" y="30274"/>
                    <a:pt x="1088766" y="41201"/>
                  </a:cubicBezTo>
                  <a:lnTo>
                    <a:pt x="1088766" y="391662"/>
                  </a:lnTo>
                  <a:cubicBezTo>
                    <a:pt x="1088766" y="414417"/>
                    <a:pt x="1070319" y="432864"/>
                    <a:pt x="1047565" y="432864"/>
                  </a:cubicBezTo>
                  <a:lnTo>
                    <a:pt x="41201" y="432864"/>
                  </a:lnTo>
                  <a:cubicBezTo>
                    <a:pt x="30274" y="432864"/>
                    <a:pt x="19794" y="428523"/>
                    <a:pt x="12068" y="420796"/>
                  </a:cubicBezTo>
                  <a:cubicBezTo>
                    <a:pt x="4341" y="413069"/>
                    <a:pt x="0" y="402590"/>
                    <a:pt x="0" y="391662"/>
                  </a:cubicBezTo>
                  <a:lnTo>
                    <a:pt x="0" y="41201"/>
                  </a:lnTo>
                  <a:cubicBezTo>
                    <a:pt x="0" y="30274"/>
                    <a:pt x="4341" y="19794"/>
                    <a:pt x="12068" y="12068"/>
                  </a:cubicBezTo>
                  <a:cubicBezTo>
                    <a:pt x="19794" y="4341"/>
                    <a:pt x="30274" y="0"/>
                    <a:pt x="412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088766" cy="499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2027" y="4634121"/>
            <a:ext cx="4133908" cy="1643529"/>
            <a:chOff x="0" y="0"/>
            <a:chExt cx="1088766" cy="4328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88766" cy="432864"/>
            </a:xfrm>
            <a:custGeom>
              <a:avLst/>
              <a:gdLst/>
              <a:ahLst/>
              <a:cxnLst/>
              <a:rect r="r" b="b" t="t" l="l"/>
              <a:pathLst>
                <a:path h="432864" w="1088766">
                  <a:moveTo>
                    <a:pt x="41201" y="0"/>
                  </a:moveTo>
                  <a:lnTo>
                    <a:pt x="1047565" y="0"/>
                  </a:lnTo>
                  <a:cubicBezTo>
                    <a:pt x="1058492" y="0"/>
                    <a:pt x="1068971" y="4341"/>
                    <a:pt x="1076698" y="12068"/>
                  </a:cubicBezTo>
                  <a:cubicBezTo>
                    <a:pt x="1084425" y="19794"/>
                    <a:pt x="1088766" y="30274"/>
                    <a:pt x="1088766" y="41201"/>
                  </a:cubicBezTo>
                  <a:lnTo>
                    <a:pt x="1088766" y="391662"/>
                  </a:lnTo>
                  <a:cubicBezTo>
                    <a:pt x="1088766" y="414417"/>
                    <a:pt x="1070319" y="432864"/>
                    <a:pt x="1047565" y="432864"/>
                  </a:cubicBezTo>
                  <a:lnTo>
                    <a:pt x="41201" y="432864"/>
                  </a:lnTo>
                  <a:cubicBezTo>
                    <a:pt x="30274" y="432864"/>
                    <a:pt x="19794" y="428523"/>
                    <a:pt x="12068" y="420796"/>
                  </a:cubicBezTo>
                  <a:cubicBezTo>
                    <a:pt x="4341" y="413069"/>
                    <a:pt x="0" y="402590"/>
                    <a:pt x="0" y="391662"/>
                  </a:cubicBezTo>
                  <a:lnTo>
                    <a:pt x="0" y="41201"/>
                  </a:lnTo>
                  <a:cubicBezTo>
                    <a:pt x="0" y="30274"/>
                    <a:pt x="4341" y="19794"/>
                    <a:pt x="12068" y="12068"/>
                  </a:cubicBezTo>
                  <a:cubicBezTo>
                    <a:pt x="19794" y="4341"/>
                    <a:pt x="30274" y="0"/>
                    <a:pt x="4120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88766" cy="4995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048780" y="4286592"/>
            <a:ext cx="801231" cy="8012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044347" y="4286592"/>
            <a:ext cx="801231" cy="80123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037792" y="4286592"/>
            <a:ext cx="801231" cy="80123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8BB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086692" y="2019642"/>
            <a:ext cx="898192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Technical Analysis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95701" y="5596865"/>
            <a:ext cx="3287779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Preprocessing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93369" y="5596865"/>
            <a:ext cx="3287779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Visualization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391036" y="5596865"/>
            <a:ext cx="3287779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 Training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241659" y="4433208"/>
            <a:ext cx="41547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&gt;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37226" y="4433208"/>
            <a:ext cx="41547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&gt;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230672" y="4433208"/>
            <a:ext cx="41547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&gt;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70869" y="1389061"/>
            <a:ext cx="16546261" cy="6025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5130" indent="-307565" lvl="1">
              <a:lnSpc>
                <a:spcPts val="3988"/>
              </a:lnSpc>
              <a:buAutoNum type="arabicPeriod" startAt="1"/>
            </a:pPr>
            <a:r>
              <a:rPr lang="en-US" sz="284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Dropping columns with high percent of null values (&gt; 0.8)</a:t>
            </a:r>
          </a:p>
          <a:p>
            <a:pPr algn="l" marL="615130" indent="-307565" lvl="1">
              <a:lnSpc>
                <a:spcPts val="3988"/>
              </a:lnSpc>
              <a:buAutoNum type="arabicPeriod" startAt="1"/>
            </a:pPr>
            <a:r>
              <a:rPr lang="en-US" sz="284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Splitting data into train, test</a:t>
            </a:r>
          </a:p>
          <a:p>
            <a:pPr algn="l" marL="615130" indent="-307565" lvl="1">
              <a:lnSpc>
                <a:spcPts val="3988"/>
              </a:lnSpc>
              <a:buAutoNum type="arabicPeriod" startAt="1"/>
            </a:pPr>
            <a:r>
              <a:rPr lang="en-US" sz="284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Removing columns that won’t affect the model such as ids, photos URLs ['_id','photo_MEDIUM','vendor_identifier', 'photo_SMALL','vendor_id','vendor_provinceId', 'vendor_owner_id','vendor_status_id','vendor_cityId','vendor_statusId','categoryId','new_categoryId','status_id'] </a:t>
            </a:r>
          </a:p>
          <a:p>
            <a:pPr algn="l" marL="615130" indent="-307565" lvl="1">
              <a:lnSpc>
                <a:spcPts val="3988"/>
              </a:lnSpc>
              <a:buAutoNum type="arabicPeriod" startAt="1"/>
            </a:pPr>
            <a:r>
              <a:rPr lang="en-US" sz="284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For assoc</a:t>
            </a:r>
            <a:r>
              <a:rPr lang="en-US" sz="284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iation rules, we used dropna to drop all rows that have nulls after that we would have</a:t>
            </a:r>
          </a:p>
          <a:p>
            <a:pPr algn="l" marL="1230261" indent="-410087" lvl="2">
              <a:lnSpc>
                <a:spcPts val="3988"/>
              </a:lnSpc>
              <a:buAutoNum type="alphaLcPeriod" startAt="1"/>
            </a:pPr>
            <a:r>
              <a:rPr lang="en-US" sz="284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Original row count: 2411358</a:t>
            </a:r>
          </a:p>
          <a:p>
            <a:pPr algn="l" marL="1230261" indent="-410087" lvl="2">
              <a:lnSpc>
                <a:spcPts val="3988"/>
              </a:lnSpc>
              <a:buAutoNum type="alphaLcPeriod" startAt="1"/>
            </a:pPr>
            <a:r>
              <a:rPr lang="en-US" sz="284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Rows after removing nulls: 2262039 </a:t>
            </a:r>
          </a:p>
          <a:p>
            <a:pPr algn="l" marL="1230261" indent="-410087" lvl="2">
              <a:lnSpc>
                <a:spcPts val="3988"/>
              </a:lnSpc>
              <a:buAutoNum type="alphaLcPeriod" startAt="1"/>
            </a:pPr>
            <a:r>
              <a:rPr lang="en-US" sz="284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Removed 149319 rows (6.19% of data)</a:t>
            </a:r>
          </a:p>
          <a:p>
            <a:pPr algn="l">
              <a:lnSpc>
                <a:spcPts val="3988"/>
              </a:lnSpc>
            </a:pPr>
            <a:r>
              <a:rPr lang="en-US" sz="284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384009" y="344169"/>
            <a:ext cx="10014114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1384009" y="344169"/>
            <a:ext cx="10014114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708304"/>
            <a:ext cx="16961905" cy="411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89"/>
              </a:lnSpc>
            </a:pPr>
            <a:r>
              <a:rPr lang="en-US" sz="292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5. But for the predictive models, we found that the remaining columns have a low percent of nulls (0.2) thus we decided to replace these nulls with a median for numerical columns and mode for categorical, binary columns </a:t>
            </a:r>
          </a:p>
          <a:p>
            <a:pPr algn="l">
              <a:lnSpc>
                <a:spcPts val="4089"/>
              </a:lnSpc>
            </a:pPr>
            <a:r>
              <a:rPr lang="en-US" sz="292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6. </a:t>
            </a:r>
            <a:r>
              <a:rPr lang="en-US" sz="292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Dropping categorical columns with very high car</a:t>
            </a:r>
            <a:r>
              <a:rPr lang="en-US" sz="292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dinality before one hot encoding </a:t>
            </a:r>
          </a:p>
          <a:p>
            <a:pPr algn="l">
              <a:lnSpc>
                <a:spcPts val="4089"/>
              </a:lnSpc>
            </a:pPr>
            <a:r>
              <a:rPr lang="en-US" sz="292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7. </a:t>
            </a:r>
            <a:r>
              <a:rPr lang="en-US" sz="292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One hot encoding categorical columns </a:t>
            </a:r>
          </a:p>
          <a:p>
            <a:pPr algn="l">
              <a:lnSpc>
                <a:spcPts val="4089"/>
              </a:lnSpc>
            </a:pPr>
            <a:r>
              <a:rPr lang="en-US" sz="292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8. </a:t>
            </a:r>
            <a:r>
              <a:rPr lang="en-US" sz="292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Drop very high correlated c</a:t>
            </a:r>
            <a:r>
              <a:rPr lang="en-US" sz="292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olumns </a:t>
            </a:r>
          </a:p>
          <a:p>
            <a:pPr algn="l">
              <a:lnSpc>
                <a:spcPts val="4089"/>
              </a:lnSpc>
            </a:pPr>
            <a:r>
              <a:rPr lang="en-US" sz="292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9. </a:t>
            </a:r>
            <a:r>
              <a:rPr lang="en-US" sz="292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Now all columns are numerical, we Calculate the correlation with each column and target, and select the most correlated columns with the target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52510" y="2793325"/>
            <a:ext cx="12394838" cy="6678677"/>
          </a:xfrm>
          <a:custGeom>
            <a:avLst/>
            <a:gdLst/>
            <a:ahLst/>
            <a:cxnLst/>
            <a:rect r="r" b="b" t="t" l="l"/>
            <a:pathLst>
              <a:path h="6678677" w="12394838">
                <a:moveTo>
                  <a:pt x="0" y="0"/>
                </a:moveTo>
                <a:lnTo>
                  <a:pt x="12394838" y="0"/>
                </a:lnTo>
                <a:lnTo>
                  <a:pt x="12394838" y="6678677"/>
                </a:lnTo>
                <a:lnTo>
                  <a:pt x="0" y="667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384009" y="344169"/>
            <a:ext cx="10014114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8025" y="1314272"/>
            <a:ext cx="5003364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Hi</a:t>
            </a: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gh stock is infrequent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89323" y="2193113"/>
            <a:ext cx="15269977" cy="7730426"/>
          </a:xfrm>
          <a:custGeom>
            <a:avLst/>
            <a:gdLst/>
            <a:ahLst/>
            <a:cxnLst/>
            <a:rect r="r" b="b" t="t" l="l"/>
            <a:pathLst>
              <a:path h="7730426" w="15269977">
                <a:moveTo>
                  <a:pt x="0" y="0"/>
                </a:moveTo>
                <a:lnTo>
                  <a:pt x="15269977" y="0"/>
                </a:lnTo>
                <a:lnTo>
                  <a:pt x="15269977" y="7730425"/>
                </a:lnTo>
                <a:lnTo>
                  <a:pt x="0" y="77304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384009" y="344169"/>
            <a:ext cx="10014114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VISUALIZATION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06700" y="1176168"/>
            <a:ext cx="14852600" cy="9747019"/>
          </a:xfrm>
          <a:custGeom>
            <a:avLst/>
            <a:gdLst/>
            <a:ahLst/>
            <a:cxnLst/>
            <a:rect r="r" b="b" t="t" l="l"/>
            <a:pathLst>
              <a:path h="9747019" w="14852600">
                <a:moveTo>
                  <a:pt x="0" y="0"/>
                </a:moveTo>
                <a:lnTo>
                  <a:pt x="14852600" y="0"/>
                </a:lnTo>
                <a:lnTo>
                  <a:pt x="14852600" y="9747019"/>
                </a:lnTo>
                <a:lnTo>
                  <a:pt x="0" y="97470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1384009" y="344169"/>
            <a:ext cx="10014114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VISUALIZATION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836156" y="2223315"/>
          <a:ext cx="15102387" cy="6667500"/>
        </p:xfrm>
        <a:graphic>
          <a:graphicData uri="http://schemas.openxmlformats.org/drawingml/2006/table">
            <a:tbl>
              <a:tblPr/>
              <a:tblGrid>
                <a:gridCol w="6468348"/>
                <a:gridCol w="2431835"/>
                <a:gridCol w="6202204"/>
              </a:tblGrid>
              <a:tr h="1302845">
                <a:tc gridSpan="3"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TEAM 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F7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TEAM 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F75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en-US" sz="3499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TEAM 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F75"/>
                    </a:solidFill>
                  </a:tcPr>
                </a:tc>
              </a:tr>
              <a:tr h="10729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F7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F7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BN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4F75"/>
                    </a:solidFill>
                  </a:tcPr>
                </a:tc>
              </a:tr>
              <a:tr h="10729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2142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Moustafa Mohammed Elsayed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29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Mennatallah Ahmed Moustafa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29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Mostafa Hani Mostafa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29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Mohammad Alomar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257662" y="327659"/>
            <a:ext cx="2663905" cy="70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b="true" sz="38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TEAM INFO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40665" y="3973431"/>
            <a:ext cx="8865536" cy="4890242"/>
          </a:xfrm>
          <a:custGeom>
            <a:avLst/>
            <a:gdLst/>
            <a:ahLst/>
            <a:cxnLst/>
            <a:rect r="r" b="b" t="t" l="l"/>
            <a:pathLst>
              <a:path h="4890242" w="8865536">
                <a:moveTo>
                  <a:pt x="0" y="0"/>
                </a:moveTo>
                <a:lnTo>
                  <a:pt x="8865536" y="0"/>
                </a:lnTo>
                <a:lnTo>
                  <a:pt x="8865536" y="4890242"/>
                </a:lnTo>
                <a:lnTo>
                  <a:pt x="0" y="4890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82667" y="4002683"/>
            <a:ext cx="8771250" cy="4860990"/>
          </a:xfrm>
          <a:custGeom>
            <a:avLst/>
            <a:gdLst/>
            <a:ahLst/>
            <a:cxnLst/>
            <a:rect r="r" b="b" t="t" l="l"/>
            <a:pathLst>
              <a:path h="4860990" w="8771250">
                <a:moveTo>
                  <a:pt x="0" y="0"/>
                </a:moveTo>
                <a:lnTo>
                  <a:pt x="8771250" y="0"/>
                </a:lnTo>
                <a:lnTo>
                  <a:pt x="8771250" y="4860990"/>
                </a:lnTo>
                <a:lnTo>
                  <a:pt x="0" y="4860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384009" y="344169"/>
            <a:ext cx="10014114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DATA VISUALIZATION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7131" y="1308489"/>
            <a:ext cx="18288000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spcBef>
                <a:spcPct val="0"/>
              </a:spcBef>
              <a:buFont typeface="Arial"/>
              <a:buChar char="•"/>
            </a:pPr>
            <a:r>
              <a:rPr lang="en-US" sz="2899" strike="noStrike" u="none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As we can notice the distribution and values of score in the data are better than sales_count_week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28077" y="1666767"/>
            <a:ext cx="15231223" cy="7825041"/>
          </a:xfrm>
          <a:custGeom>
            <a:avLst/>
            <a:gdLst/>
            <a:ahLst/>
            <a:cxnLst/>
            <a:rect r="r" b="b" t="t" l="l"/>
            <a:pathLst>
              <a:path h="7825041" w="15231223">
                <a:moveTo>
                  <a:pt x="0" y="0"/>
                </a:moveTo>
                <a:lnTo>
                  <a:pt x="15231223" y="0"/>
                </a:lnTo>
                <a:lnTo>
                  <a:pt x="15231223" y="7825041"/>
                </a:lnTo>
                <a:lnTo>
                  <a:pt x="0" y="782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40665" y="344169"/>
            <a:ext cx="10014114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ANALYTICS-  </a:t>
            </a:r>
            <a:r>
              <a:rPr lang="en-US" b="true" sz="3799">
                <a:solidFill>
                  <a:srgbClr val="2D8BBA"/>
                </a:solidFill>
                <a:latin typeface="Poppins Bold"/>
                <a:ea typeface="Poppins Bold"/>
                <a:cs typeface="Poppins Bold"/>
                <a:sym typeface="Poppins Bold"/>
              </a:rPr>
              <a:t>REGRESSION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344169"/>
            <a:ext cx="12801573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ANALYTICS- </a:t>
            </a:r>
            <a:r>
              <a:rPr lang="en-US" b="true" sz="3799">
                <a:solidFill>
                  <a:srgbClr val="2D8BBA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WITH SVM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42163" y="1689528"/>
            <a:ext cx="11550723" cy="701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Validation accuracy for each parameter combination: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MaxIter: 10, RegParam: 0.01, Validation Accuracy: 0.8677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MaxIter: 10, RegParam: 0.1, Validation Accuracy: 0.8677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MaxIter: 10, RegParam: 1.0, Validation Accuracy: 0.8677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MaxIter: 50, RegParam: 0.01, Validation Accuracy: 0.8677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MaxIter: 50, RegParam: 0.1, Validation Accuracy: 0.8677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MaxIter: 50, RegParam: 1.0, Validation Accuracy: 0.8677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MaxIter: 100, RegParam: 0.01, Validation Accuracy: 0.8677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MaxIter: 100, RegParam: 0.1, Validation Accuracy: 0.8677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MaxIter: 100, RegParam: 1.0, Validation Accuracy: 0.8677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Best parameter combination: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MaxIter: 10, RegParam: 0.01, Validation Accuracy: 0.8677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Accuracy: 0.8673096628188802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Validation Accuracy: 0.8675115536215187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 Accuracy: 0.8684010181241871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935161" y="1480093"/>
            <a:ext cx="6771364" cy="8511109"/>
          </a:xfrm>
          <a:custGeom>
            <a:avLst/>
            <a:gdLst/>
            <a:ahLst/>
            <a:cxnLst/>
            <a:rect r="r" b="b" t="t" l="l"/>
            <a:pathLst>
              <a:path h="8511109" w="6771364">
                <a:moveTo>
                  <a:pt x="0" y="0"/>
                </a:moveTo>
                <a:lnTo>
                  <a:pt x="6771363" y="0"/>
                </a:lnTo>
                <a:lnTo>
                  <a:pt x="6771363" y="8511109"/>
                </a:lnTo>
                <a:lnTo>
                  <a:pt x="0" y="8511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8060" y="344169"/>
            <a:ext cx="13381597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PREDICTIVE ANALYTICS- </a:t>
            </a:r>
            <a:r>
              <a:rPr lang="en-US" b="true" sz="3799">
                <a:solidFill>
                  <a:srgbClr val="2D8BBA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 MAP REDUCE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233303"/>
            <a:ext cx="9649094" cy="762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Map PHASE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partition finds its top-most similar neighbors.</a:t>
            </a:r>
          </a:p>
          <a:p>
            <a:pPr algn="l">
              <a:lnSpc>
                <a:spcPts val="3779"/>
              </a:lnSpc>
            </a:pP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</a:t>
            </a:r>
            <a:r>
              <a:rPr lang="en-US" b="true" sz="2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educe PHASE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Combine neighbors from all partitions.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Sort combined neighbors based on similarity scores and select the top-k global neighbors.</a:t>
            </a:r>
          </a:p>
          <a:p>
            <a:pPr algn="l">
              <a:lnSpc>
                <a:spcPts val="3779"/>
              </a:lnSpc>
            </a:pP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b="true" sz="26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Weighted Voting Prediction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Each neighbor votes for its class label.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Votes are weighted by similarity scores and inverse class frequency to reduce bias toward frequent classes.</a:t>
            </a:r>
          </a:p>
          <a:p>
            <a:pPr algn="l" marL="1165854" indent="-388618" lvl="2">
              <a:lnSpc>
                <a:spcPts val="3779"/>
              </a:lnSpc>
              <a:buFont typeface="Arial"/>
              <a:buChar char="⚬"/>
            </a:pPr>
            <a:r>
              <a:rPr lang="en-US" sz="26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Predict the label with the highest total weighted vote.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3371" y="4790577"/>
            <a:ext cx="11301259" cy="4308605"/>
          </a:xfrm>
          <a:custGeom>
            <a:avLst/>
            <a:gdLst/>
            <a:ahLst/>
            <a:cxnLst/>
            <a:rect r="r" b="b" t="t" l="l"/>
            <a:pathLst>
              <a:path h="4308605" w="11301259">
                <a:moveTo>
                  <a:pt x="0" y="0"/>
                </a:moveTo>
                <a:lnTo>
                  <a:pt x="11301258" y="0"/>
                </a:lnTo>
                <a:lnTo>
                  <a:pt x="11301258" y="4308605"/>
                </a:lnTo>
                <a:lnTo>
                  <a:pt x="0" y="43086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305952" y="344169"/>
            <a:ext cx="13381597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DESCRIPTIVE ANALYTICS- </a:t>
            </a:r>
            <a:r>
              <a:rPr lang="en-US" b="true" sz="3799">
                <a:solidFill>
                  <a:srgbClr val="2D8BBA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ASSOCIATION RULES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046650"/>
            <a:ext cx="14953419" cy="2743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0557" indent="-280278" lvl="1">
              <a:lnSpc>
                <a:spcPts val="3634"/>
              </a:lnSpc>
              <a:buFont typeface="Arial"/>
              <a:buChar char="•"/>
            </a:pPr>
            <a:r>
              <a:rPr lang="en-US" b="true" sz="25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</a:t>
            </a:r>
            <a:r>
              <a:rPr lang="en-US" b="true" sz="25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 1. </a:t>
            </a: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Convert numerical columns to categorical</a:t>
            </a:r>
          </a:p>
          <a:p>
            <a:pPr algn="l" marL="560557" indent="-280278" lvl="1">
              <a:lnSpc>
                <a:spcPts val="3634"/>
              </a:lnSpc>
              <a:buFont typeface="Arial"/>
              <a:buChar char="•"/>
            </a:pPr>
            <a:r>
              <a:rPr lang="en-US" b="true" sz="25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Step 2. </a:t>
            </a: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Prepare dataframe: Append column name at the beginning of each item in the column to help differentiate values after creating the itemsets</a:t>
            </a:r>
          </a:p>
          <a:p>
            <a:pPr algn="l" marL="560557" indent="-280278" lvl="1">
              <a:lnSpc>
                <a:spcPts val="3634"/>
              </a:lnSpc>
              <a:buFont typeface="Arial"/>
              <a:buChar char="•"/>
            </a:pPr>
            <a:r>
              <a:rPr lang="en-US" b="true" sz="25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25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tep 3. </a:t>
            </a: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Concatenate columns to create item sets</a:t>
            </a:r>
          </a:p>
          <a:p>
            <a:pPr algn="l" marL="560557" indent="-280278" lvl="1">
              <a:lnSpc>
                <a:spcPts val="3634"/>
              </a:lnSpc>
              <a:buFont typeface="Arial"/>
              <a:buChar char="•"/>
            </a:pPr>
            <a:r>
              <a:rPr lang="en-US" b="true" sz="25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Step 4. </a:t>
            </a: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Create the Association Rules from the item sets</a:t>
            </a:r>
          </a:p>
          <a:p>
            <a:pPr algn="l">
              <a:lnSpc>
                <a:spcPts val="3634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-305952" y="344169"/>
            <a:ext cx="13381597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DESCRIPTIVE ANALYTICS- </a:t>
            </a:r>
            <a:r>
              <a:rPr lang="en-US" b="true" sz="3799">
                <a:solidFill>
                  <a:srgbClr val="2D8BBA"/>
                </a:solidFill>
                <a:latin typeface="Poppins Bold"/>
                <a:ea typeface="Poppins Bold"/>
                <a:cs typeface="Poppins Bold"/>
                <a:sym typeface="Poppins Bold"/>
              </a:rPr>
              <a:t>ASSOCIATION RULES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692585"/>
            <a:ext cx="16130445" cy="7773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0557" indent="-280278" lvl="1">
              <a:lnSpc>
                <a:spcPts val="3634"/>
              </a:lnSpc>
              <a:buFont typeface="Arial"/>
              <a:buChar char="•"/>
            </a:pPr>
            <a:r>
              <a:rPr lang="en-US" b="true" sz="25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259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nteresting Rules:</a:t>
            </a:r>
          </a:p>
          <a:p>
            <a:pPr algn="l" marL="1121114" indent="-373705" lvl="2">
              <a:lnSpc>
                <a:spcPts val="3634"/>
              </a:lnSpc>
              <a:buFont typeface="Arial"/>
              <a:buChar char="⚬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Products with no ratings tend to have low engagement metrics</a:t>
            </a:r>
          </a:p>
          <a:p>
            <a:pPr algn="l" marL="1681670" indent="-420418" lvl="3">
              <a:lnSpc>
                <a:spcPts val="3634"/>
              </a:lnSpc>
              <a:buFont typeface="Arial"/>
              <a:buChar char="￭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Items with rating_average_0.0 almost always have very low sales counts, stock levels, and rating counts</a:t>
            </a:r>
          </a:p>
          <a:p>
            <a:pPr algn="l" marL="1681670" indent="-420418" lvl="3">
              <a:lnSpc>
                <a:spcPts val="3634"/>
              </a:lnSpc>
              <a:buFont typeface="Arial"/>
              <a:buChar char="￭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suggests new or unpopular products need specific attention to gain attraction</a:t>
            </a:r>
          </a:p>
          <a:p>
            <a:pPr algn="l" marL="1121114" indent="-373705" lvl="2">
              <a:lnSpc>
                <a:spcPts val="3634"/>
              </a:lnSpc>
              <a:buFont typeface="Arial"/>
              <a:buChar char="⚬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Extremely low rating counts and low sales are consistently linked. </a:t>
            </a:r>
          </a:p>
          <a:p>
            <a:pPr algn="l" marL="1681670" indent="-420418" lvl="3">
              <a:lnSpc>
                <a:spcPts val="3634"/>
              </a:lnSpc>
              <a:buFont typeface="Arial"/>
              <a:buChar char="￭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Products that have low rating counts tend to have lower sales as the products don’t have feedback so people don’t trust them as much</a:t>
            </a:r>
          </a:p>
          <a:p>
            <a:pPr algn="l" marL="1121114" indent="-373705" lvl="2">
              <a:lnSpc>
                <a:spcPts val="3634"/>
              </a:lnSpc>
              <a:buFont typeface="Arial"/>
              <a:buChar char="⚬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Low-performing products share a profile of</a:t>
            </a:r>
          </a:p>
          <a:p>
            <a:pPr algn="l" marL="1681670" indent="-420418" lvl="3">
              <a:lnSpc>
                <a:spcPts val="3634"/>
              </a:lnSpc>
              <a:buFont typeface="Arial"/>
              <a:buChar char="￭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 Stock</a:t>
            </a:r>
          </a:p>
          <a:p>
            <a:pPr algn="l" marL="1681670" indent="-420418" lvl="3">
              <a:lnSpc>
                <a:spcPts val="3634"/>
              </a:lnSpc>
              <a:buFont typeface="Arial"/>
              <a:buChar char="￭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 Weekly Sales</a:t>
            </a:r>
          </a:p>
          <a:p>
            <a:pPr algn="l" marL="1121114" indent="-373705" lvl="2">
              <a:lnSpc>
                <a:spcPts val="3634"/>
              </a:lnSpc>
              <a:buFont typeface="Arial"/>
              <a:buChar char="⚬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Well-stocked products share a profile of</a:t>
            </a:r>
          </a:p>
          <a:p>
            <a:pPr algn="l" marL="1681670" indent="-420418" lvl="3">
              <a:lnSpc>
                <a:spcPts val="3634"/>
              </a:lnSpc>
              <a:buFont typeface="Arial"/>
              <a:buChar char="￭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High-priced</a:t>
            </a:r>
          </a:p>
          <a:p>
            <a:pPr algn="l" marL="1681670" indent="-420418" lvl="3">
              <a:lnSpc>
                <a:spcPts val="3634"/>
              </a:lnSpc>
              <a:buFont typeface="Arial"/>
              <a:buChar char="￭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Without free shipping</a:t>
            </a:r>
          </a:p>
          <a:p>
            <a:pPr algn="l" marL="1681670" indent="-420418" lvl="3">
              <a:lnSpc>
                <a:spcPts val="3634"/>
              </a:lnSpc>
              <a:buFont typeface="Arial"/>
              <a:buChar char="￭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Without variation</a:t>
            </a:r>
          </a:p>
          <a:p>
            <a:pPr algn="l" marL="1681670" indent="-420418" lvl="3">
              <a:lnSpc>
                <a:spcPts val="3634"/>
              </a:lnSpc>
              <a:buFont typeface="Arial"/>
              <a:buChar char="￭"/>
            </a:pPr>
            <a:r>
              <a:rPr lang="en-US" sz="259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Possibly because they're premium, standardized items.</a:t>
            </a:r>
          </a:p>
          <a:p>
            <a:pPr algn="l">
              <a:lnSpc>
                <a:spcPts val="3634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4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3062" y="-468900"/>
            <a:ext cx="18874124" cy="5612400"/>
            <a:chOff x="0" y="0"/>
            <a:chExt cx="1677700" cy="4988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77700" cy="498880"/>
            </a:xfrm>
            <a:custGeom>
              <a:avLst/>
              <a:gdLst/>
              <a:ahLst/>
              <a:cxnLst/>
              <a:rect r="r" b="b" t="t" l="l"/>
              <a:pathLst>
                <a:path h="498880" w="1677700">
                  <a:moveTo>
                    <a:pt x="0" y="0"/>
                  </a:moveTo>
                  <a:lnTo>
                    <a:pt x="1677700" y="0"/>
                  </a:lnTo>
                  <a:lnTo>
                    <a:pt x="1677700" y="498880"/>
                  </a:lnTo>
                  <a:lnTo>
                    <a:pt x="0" y="498880"/>
                  </a:lnTo>
                  <a:close/>
                </a:path>
              </a:pathLst>
            </a:custGeom>
            <a:blipFill>
              <a:blip r:embed="rId2"/>
              <a:stretch>
                <a:fillRect l="0" t="-62237" r="0" b="-6223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2180599" y="660400"/>
            <a:ext cx="136276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18447" y="660400"/>
            <a:ext cx="136276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ABOUT US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257020" y="660400"/>
            <a:ext cx="1362760" cy="36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MORE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44290" y="6029325"/>
            <a:ext cx="5661932" cy="216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AWS EMR Deployment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27770" y="2401897"/>
            <a:ext cx="10832460" cy="6746364"/>
          </a:xfrm>
          <a:custGeom>
            <a:avLst/>
            <a:gdLst/>
            <a:ahLst/>
            <a:cxnLst/>
            <a:rect r="r" b="b" t="t" l="l"/>
            <a:pathLst>
              <a:path h="6746364" w="10832460">
                <a:moveTo>
                  <a:pt x="0" y="0"/>
                </a:moveTo>
                <a:lnTo>
                  <a:pt x="10832460" y="0"/>
                </a:lnTo>
                <a:lnTo>
                  <a:pt x="10832460" y="6746364"/>
                </a:lnTo>
                <a:lnTo>
                  <a:pt x="0" y="6746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62" t="-14320" r="-20291" b="-127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7131" y="495098"/>
            <a:ext cx="9937403" cy="205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</a:p>
          <a:p>
            <a:pPr algn="l" marL="626106" indent="-313053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  Connected to the cluster and opened jupyter hub</a:t>
            </a:r>
          </a:p>
          <a:p>
            <a:pPr algn="l" marL="626106" indent="-313053" lvl="1">
              <a:lnSpc>
                <a:spcPts val="4059"/>
              </a:lnSpc>
              <a:buAutoNum type="arabicPeriod" startAt="1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  Tested the code on a pyspark jupyter notebook</a:t>
            </a:r>
          </a:p>
          <a:p>
            <a:pPr algn="l">
              <a:lnSpc>
                <a:spcPts val="405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86553" y="2642107"/>
            <a:ext cx="8593241" cy="6717656"/>
          </a:xfrm>
          <a:custGeom>
            <a:avLst/>
            <a:gdLst/>
            <a:ahLst/>
            <a:cxnLst/>
            <a:rect r="r" b="b" t="t" l="l"/>
            <a:pathLst>
              <a:path h="6717656" w="8593241">
                <a:moveTo>
                  <a:pt x="0" y="0"/>
                </a:moveTo>
                <a:lnTo>
                  <a:pt x="8593241" y="0"/>
                </a:lnTo>
                <a:lnTo>
                  <a:pt x="8593241" y="6717657"/>
                </a:lnTo>
                <a:lnTo>
                  <a:pt x="0" y="6717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1582" t="-2657" r="-43435" b="-304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7750" y="1059687"/>
            <a:ext cx="11064925" cy="308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3.  Uploaded the dataset into an S3 bucket</a:t>
            </a:r>
          </a:p>
          <a:p>
            <a:pPr algn="l">
              <a:lnSpc>
                <a:spcPts val="4059"/>
              </a:lnSpc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4.  </a:t>
            </a: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Created an Amazon EMR Cluster with the following nodes:</a:t>
            </a:r>
          </a:p>
          <a:p>
            <a:pPr algn="l" marL="1252211" indent="-417404" lvl="2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1 Primary node</a:t>
            </a:r>
          </a:p>
          <a:p>
            <a:pPr algn="l" marL="1252211" indent="-417404" lvl="2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1 Code node</a:t>
            </a:r>
          </a:p>
          <a:p>
            <a:pPr algn="l" marL="1252211" indent="-417404" lvl="2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1 Task node</a:t>
            </a:r>
          </a:p>
          <a:p>
            <a:pPr algn="l">
              <a:lnSpc>
                <a:spcPts val="4059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4745" y="4096881"/>
            <a:ext cx="7998510" cy="1807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62"/>
              </a:lnSpc>
              <a:spcBef>
                <a:spcPct val="0"/>
              </a:spcBef>
            </a:pPr>
            <a:r>
              <a:rPr lang="en-US" sz="100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You.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8317050" y="530963"/>
            <a:ext cx="1653899" cy="19108574"/>
            <a:chOff x="0" y="0"/>
            <a:chExt cx="435595" cy="50327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5595" cy="5032711"/>
            </a:xfrm>
            <a:custGeom>
              <a:avLst/>
              <a:gdLst/>
              <a:ahLst/>
              <a:cxnLst/>
              <a:rect r="r" b="b" t="t" l="l"/>
              <a:pathLst>
                <a:path h="5032711" w="435595">
                  <a:moveTo>
                    <a:pt x="0" y="0"/>
                  </a:moveTo>
                  <a:lnTo>
                    <a:pt x="435595" y="0"/>
                  </a:lnTo>
                  <a:lnTo>
                    <a:pt x="435595" y="5032711"/>
                  </a:lnTo>
                  <a:lnTo>
                    <a:pt x="0" y="5032711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35595" cy="5099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4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8204686"/>
            <a:ext cx="8143875" cy="3403974"/>
          </a:xfrm>
          <a:custGeom>
            <a:avLst/>
            <a:gdLst/>
            <a:ahLst/>
            <a:cxnLst/>
            <a:rect r="r" b="b" t="t" l="l"/>
            <a:pathLst>
              <a:path h="3403974" w="8143875">
                <a:moveTo>
                  <a:pt x="0" y="0"/>
                </a:moveTo>
                <a:lnTo>
                  <a:pt x="8143875" y="0"/>
                </a:lnTo>
                <a:lnTo>
                  <a:pt x="8143875" y="3403974"/>
                </a:lnTo>
                <a:lnTo>
                  <a:pt x="0" y="34039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86124" y="-449362"/>
            <a:ext cx="9730124" cy="11185724"/>
            <a:chOff x="0" y="0"/>
            <a:chExt cx="864900" cy="9942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64900" cy="994287"/>
            </a:xfrm>
            <a:custGeom>
              <a:avLst/>
              <a:gdLst/>
              <a:ahLst/>
              <a:cxnLst/>
              <a:rect r="r" b="b" t="t" l="l"/>
              <a:pathLst>
                <a:path h="994287" w="864900">
                  <a:moveTo>
                    <a:pt x="0" y="0"/>
                  </a:moveTo>
                  <a:lnTo>
                    <a:pt x="864900" y="0"/>
                  </a:lnTo>
                  <a:lnTo>
                    <a:pt x="864900" y="994287"/>
                  </a:lnTo>
                  <a:lnTo>
                    <a:pt x="0" y="994287"/>
                  </a:lnTo>
                  <a:close/>
                </a:path>
              </a:pathLst>
            </a:custGeom>
            <a:blipFill>
              <a:blip r:embed="rId4"/>
              <a:stretch>
                <a:fillRect l="-36435" t="0" r="-36435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586124" y="5220132"/>
            <a:ext cx="9730124" cy="5516230"/>
            <a:chOff x="0" y="0"/>
            <a:chExt cx="2562667" cy="14528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2666" cy="1452834"/>
            </a:xfrm>
            <a:custGeom>
              <a:avLst/>
              <a:gdLst/>
              <a:ahLst/>
              <a:cxnLst/>
              <a:rect r="r" b="b" t="t" l="l"/>
              <a:pathLst>
                <a:path h="1452834" w="2562666">
                  <a:moveTo>
                    <a:pt x="0" y="0"/>
                  </a:moveTo>
                  <a:lnTo>
                    <a:pt x="2562666" y="0"/>
                  </a:lnTo>
                  <a:lnTo>
                    <a:pt x="2562666" y="1452834"/>
                  </a:lnTo>
                  <a:lnTo>
                    <a:pt x="0" y="1452834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2142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562667" cy="15195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2803481"/>
            <a:ext cx="1419450" cy="7932881"/>
            <a:chOff x="0" y="0"/>
            <a:chExt cx="373847" cy="20893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3847" cy="2089319"/>
            </a:xfrm>
            <a:custGeom>
              <a:avLst/>
              <a:gdLst/>
              <a:ahLst/>
              <a:cxnLst/>
              <a:rect r="r" b="b" t="t" l="l"/>
              <a:pathLst>
                <a:path h="2089319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089319"/>
                  </a:lnTo>
                  <a:lnTo>
                    <a:pt x="0" y="2089319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373847" cy="215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9629605" y="3973302"/>
            <a:ext cx="7172665" cy="3547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AutoNum type="arabicPeriod" startAt="1"/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 product performance using factors such as price, customer ratings, and weekly sales.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</a:t>
            </a:r>
            <a:r>
              <a:rPr lang="en-US" sz="25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Analyze historical data to identify trends and insights influencing product success.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321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740330" y="1643067"/>
            <a:ext cx="4951214" cy="868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7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GOALS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31613" y="1661374"/>
            <a:ext cx="11038737" cy="7987264"/>
          </a:xfrm>
          <a:custGeom>
            <a:avLst/>
            <a:gdLst/>
            <a:ahLst/>
            <a:cxnLst/>
            <a:rect r="r" b="b" t="t" l="l"/>
            <a:pathLst>
              <a:path h="7987264" w="11038737">
                <a:moveTo>
                  <a:pt x="0" y="0"/>
                </a:moveTo>
                <a:lnTo>
                  <a:pt x="11038737" y="0"/>
                </a:lnTo>
                <a:lnTo>
                  <a:pt x="11038737" y="7987264"/>
                </a:lnTo>
                <a:lnTo>
                  <a:pt x="0" y="7987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28241" y="344169"/>
            <a:ext cx="4292560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PIPELINE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4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1675" y="-237050"/>
            <a:ext cx="1380375" cy="10755900"/>
            <a:chOff x="0" y="0"/>
            <a:chExt cx="363555" cy="2832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555" cy="2832830"/>
            </a:xfrm>
            <a:custGeom>
              <a:avLst/>
              <a:gdLst/>
              <a:ahLst/>
              <a:cxnLst/>
              <a:rect r="r" b="b" t="t" l="l"/>
              <a:pathLst>
                <a:path h="2832830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2832830"/>
                  </a:lnTo>
                  <a:lnTo>
                    <a:pt x="0" y="2832830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63555" cy="2899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704083" y="3085247"/>
            <a:ext cx="7496377" cy="2360262"/>
            <a:chOff x="0" y="0"/>
            <a:chExt cx="1974354" cy="6216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4354" cy="621633"/>
            </a:xfrm>
            <a:custGeom>
              <a:avLst/>
              <a:gdLst/>
              <a:ahLst/>
              <a:cxnLst/>
              <a:rect r="r" b="b" t="t" l="l"/>
              <a:pathLst>
                <a:path h="621633" w="1974354">
                  <a:moveTo>
                    <a:pt x="22721" y="0"/>
                  </a:moveTo>
                  <a:lnTo>
                    <a:pt x="1951634" y="0"/>
                  </a:lnTo>
                  <a:cubicBezTo>
                    <a:pt x="1957660" y="0"/>
                    <a:pt x="1963439" y="2394"/>
                    <a:pt x="1967700" y="6655"/>
                  </a:cubicBezTo>
                  <a:cubicBezTo>
                    <a:pt x="1971960" y="10916"/>
                    <a:pt x="1974354" y="16695"/>
                    <a:pt x="1974354" y="22721"/>
                  </a:cubicBezTo>
                  <a:lnTo>
                    <a:pt x="1974354" y="598912"/>
                  </a:lnTo>
                  <a:cubicBezTo>
                    <a:pt x="1974354" y="611461"/>
                    <a:pt x="1964182" y="621633"/>
                    <a:pt x="1951634" y="621633"/>
                  </a:cubicBezTo>
                  <a:lnTo>
                    <a:pt x="22721" y="621633"/>
                  </a:lnTo>
                  <a:cubicBezTo>
                    <a:pt x="10172" y="621633"/>
                    <a:pt x="0" y="611461"/>
                    <a:pt x="0" y="598912"/>
                  </a:cubicBezTo>
                  <a:lnTo>
                    <a:pt x="0" y="22721"/>
                  </a:lnTo>
                  <a:cubicBezTo>
                    <a:pt x="0" y="16695"/>
                    <a:pt x="2394" y="10916"/>
                    <a:pt x="6655" y="6655"/>
                  </a:cubicBezTo>
                  <a:cubicBezTo>
                    <a:pt x="10916" y="2394"/>
                    <a:pt x="16695" y="0"/>
                    <a:pt x="227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74354" cy="68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335771" y="3390206"/>
            <a:ext cx="917444" cy="932706"/>
          </a:xfrm>
          <a:custGeom>
            <a:avLst/>
            <a:gdLst/>
            <a:ahLst/>
            <a:cxnLst/>
            <a:rect r="r" b="b" t="t" l="l"/>
            <a:pathLst>
              <a:path h="932706" w="917444">
                <a:moveTo>
                  <a:pt x="0" y="0"/>
                </a:moveTo>
                <a:lnTo>
                  <a:pt x="917444" y="0"/>
                </a:lnTo>
                <a:lnTo>
                  <a:pt x="917444" y="932706"/>
                </a:lnTo>
                <a:lnTo>
                  <a:pt x="0" y="93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8010930"/>
            <a:ext cx="17714041" cy="7404108"/>
          </a:xfrm>
          <a:custGeom>
            <a:avLst/>
            <a:gdLst/>
            <a:ahLst/>
            <a:cxnLst/>
            <a:rect r="r" b="b" t="t" l="l"/>
            <a:pathLst>
              <a:path h="7404108" w="17714041">
                <a:moveTo>
                  <a:pt x="0" y="0"/>
                </a:moveTo>
                <a:lnTo>
                  <a:pt x="17714041" y="0"/>
                </a:lnTo>
                <a:lnTo>
                  <a:pt x="17714041" y="7404108"/>
                </a:lnTo>
                <a:lnTo>
                  <a:pt x="0" y="7404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53841" y="1290794"/>
            <a:ext cx="6963042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Detailed Analysis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335771" y="4437212"/>
            <a:ext cx="3469648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Business Analysis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5704083" y="5651276"/>
            <a:ext cx="7496377" cy="2360262"/>
            <a:chOff x="0" y="0"/>
            <a:chExt cx="1974354" cy="6216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74354" cy="621633"/>
            </a:xfrm>
            <a:custGeom>
              <a:avLst/>
              <a:gdLst/>
              <a:ahLst/>
              <a:cxnLst/>
              <a:rect r="r" b="b" t="t" l="l"/>
              <a:pathLst>
                <a:path h="621633" w="1974354">
                  <a:moveTo>
                    <a:pt x="22721" y="0"/>
                  </a:moveTo>
                  <a:lnTo>
                    <a:pt x="1951634" y="0"/>
                  </a:lnTo>
                  <a:cubicBezTo>
                    <a:pt x="1957660" y="0"/>
                    <a:pt x="1963439" y="2394"/>
                    <a:pt x="1967700" y="6655"/>
                  </a:cubicBezTo>
                  <a:cubicBezTo>
                    <a:pt x="1971960" y="10916"/>
                    <a:pt x="1974354" y="16695"/>
                    <a:pt x="1974354" y="22721"/>
                  </a:cubicBezTo>
                  <a:lnTo>
                    <a:pt x="1974354" y="598912"/>
                  </a:lnTo>
                  <a:cubicBezTo>
                    <a:pt x="1974354" y="611461"/>
                    <a:pt x="1964182" y="621633"/>
                    <a:pt x="1951634" y="621633"/>
                  </a:cubicBezTo>
                  <a:lnTo>
                    <a:pt x="22721" y="621633"/>
                  </a:lnTo>
                  <a:cubicBezTo>
                    <a:pt x="10172" y="621633"/>
                    <a:pt x="0" y="611461"/>
                    <a:pt x="0" y="598912"/>
                  </a:cubicBezTo>
                  <a:lnTo>
                    <a:pt x="0" y="22721"/>
                  </a:lnTo>
                  <a:cubicBezTo>
                    <a:pt x="0" y="16695"/>
                    <a:pt x="2394" y="10916"/>
                    <a:pt x="6655" y="6655"/>
                  </a:cubicBezTo>
                  <a:cubicBezTo>
                    <a:pt x="10916" y="2394"/>
                    <a:pt x="16695" y="0"/>
                    <a:pt x="227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1974354" cy="688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6335771" y="5949818"/>
            <a:ext cx="917444" cy="1001179"/>
          </a:xfrm>
          <a:custGeom>
            <a:avLst/>
            <a:gdLst/>
            <a:ahLst/>
            <a:cxnLst/>
            <a:rect r="r" b="b" t="t" l="l"/>
            <a:pathLst>
              <a:path h="1001179" w="917444">
                <a:moveTo>
                  <a:pt x="0" y="0"/>
                </a:moveTo>
                <a:lnTo>
                  <a:pt x="917444" y="0"/>
                </a:lnTo>
                <a:lnTo>
                  <a:pt x="917444" y="1001179"/>
                </a:lnTo>
                <a:lnTo>
                  <a:pt x="0" y="10011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335771" y="7065297"/>
            <a:ext cx="5152499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Technical Analysis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24846" y="2921363"/>
            <a:ext cx="17194435" cy="6963746"/>
          </a:xfrm>
          <a:custGeom>
            <a:avLst/>
            <a:gdLst/>
            <a:ahLst/>
            <a:cxnLst/>
            <a:rect r="r" b="b" t="t" l="l"/>
            <a:pathLst>
              <a:path h="6963746" w="17194435">
                <a:moveTo>
                  <a:pt x="0" y="0"/>
                </a:moveTo>
                <a:lnTo>
                  <a:pt x="17194435" y="0"/>
                </a:lnTo>
                <a:lnTo>
                  <a:pt x="17194435" y="6963746"/>
                </a:lnTo>
                <a:lnTo>
                  <a:pt x="0" y="6963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78316" y="344169"/>
            <a:ext cx="5223986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CATEGORY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8316" y="1394954"/>
            <a:ext cx="15046461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Having a product in one of these categories leads to better score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24785" y="4151754"/>
            <a:ext cx="11694520" cy="5803406"/>
          </a:xfrm>
          <a:custGeom>
            <a:avLst/>
            <a:gdLst/>
            <a:ahLst/>
            <a:cxnLst/>
            <a:rect r="r" b="b" t="t" l="l"/>
            <a:pathLst>
              <a:path h="5803406" w="11694520">
                <a:moveTo>
                  <a:pt x="0" y="0"/>
                </a:moveTo>
                <a:lnTo>
                  <a:pt x="11694520" y="0"/>
                </a:lnTo>
                <a:lnTo>
                  <a:pt x="11694520" y="5803406"/>
                </a:lnTo>
                <a:lnTo>
                  <a:pt x="0" y="58034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43205" y="344169"/>
            <a:ext cx="5094208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DISCOUNT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8316" y="1394954"/>
            <a:ext cx="16080984" cy="308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Increasing discounts make products appear more valuable </a:t>
            </a:r>
            <a:r>
              <a:rPr lang="en-US" sz="2899">
                <a:solidFill>
                  <a:srgbClr val="4CA64C"/>
                </a:solidFill>
                <a:latin typeface="Poppins"/>
                <a:ea typeface="Poppins"/>
                <a:cs typeface="Poppins"/>
                <a:sym typeface="Poppins"/>
              </a:rPr>
              <a:t>"good deal"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b="true" sz="28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Maximum satisfaction</a:t>
            </a: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 around 70-80% discounts</a:t>
            </a:r>
          </a:p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Extreme discounts (especially 90-100%) trigger skepticism: </a:t>
            </a:r>
          </a:p>
          <a:p>
            <a:pPr algn="l" marL="1252211" indent="-417404" lvl="2">
              <a:lnSpc>
                <a:spcPts val="4059"/>
              </a:lnSpc>
              <a:buFont typeface="Arial"/>
              <a:buChar char="⚬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Customers suspect products being defective/expired, "Too good to be true" mentality</a:t>
            </a:r>
          </a:p>
          <a:p>
            <a:pPr algn="l">
              <a:lnSpc>
                <a:spcPts val="405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883278" y="4032920"/>
          <a:ext cx="12978609" cy="3467100"/>
        </p:xfrm>
        <a:graphic>
          <a:graphicData uri="http://schemas.openxmlformats.org/drawingml/2006/table">
            <a:tbl>
              <a:tblPr/>
              <a:tblGrid>
                <a:gridCol w="6489304"/>
                <a:gridCol w="6489304"/>
              </a:tblGrid>
              <a:tr h="11557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b="true" sz="3199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has_variation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b="true" sz="3199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average_score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1557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68.169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1557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479"/>
                        </a:lnSpc>
                        <a:defRPr/>
                      </a:pPr>
                      <a:r>
                        <a:rPr lang="en-US" sz="31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90.199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160694" y="344169"/>
            <a:ext cx="5259229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VARIATION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8316" y="1394954"/>
            <a:ext cx="16080984" cy="1031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The average score increases when the product has variations of different sizes/colors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8785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143252" y="3944429"/>
          <a:ext cx="14151112" cy="4484744"/>
        </p:xfrm>
        <a:graphic>
          <a:graphicData uri="http://schemas.openxmlformats.org/drawingml/2006/table">
            <a:tbl>
              <a:tblPr/>
              <a:tblGrid>
                <a:gridCol w="4717037"/>
                <a:gridCol w="4717037"/>
                <a:gridCol w="4717037"/>
              </a:tblGrid>
              <a:tr h="14949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b="true" sz="2899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isFreeShipping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b="true" sz="2899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average_weight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b="true" sz="2899" strike="noStrike" u="none">
                          <a:solidFill>
                            <a:srgbClr val="000000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average_price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</a:tr>
              <a:tr h="14949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false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2639.84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2719.07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  <a:tr h="14949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true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3182.76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059"/>
                        </a:lnSpc>
                        <a:defRPr/>
                      </a:pPr>
                      <a:r>
                        <a:rPr lang="en-US" sz="2899" strike="noStrike" u="none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7034.415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540665" y="344169"/>
            <a:ext cx="10014114" cy="68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21421"/>
                </a:solidFill>
                <a:latin typeface="Poppins Bold"/>
                <a:ea typeface="Poppins Bold"/>
                <a:cs typeface="Poppins Bold"/>
                <a:sym typeface="Poppins Bold"/>
              </a:rPr>
              <a:t>WEIGHT VS FREESHIPPING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8316" y="1394954"/>
            <a:ext cx="16080984" cy="51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6" indent="-313053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021421"/>
                </a:solidFill>
                <a:latin typeface="Poppins"/>
                <a:ea typeface="Poppins"/>
                <a:cs typeface="Poppins"/>
                <a:sym typeface="Poppins"/>
              </a:rPr>
              <a:t>High weight means high price which probably has Free shipping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DAGl72Bg3z4</dc:identifier>
  <dcterms:modified xsi:type="dcterms:W3CDTF">2011-08-01T06:04:30Z</dcterms:modified>
  <cp:revision>1</cp:revision>
  <dc:title>Data Business Analyst</dc:title>
</cp:coreProperties>
</file>